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3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5"/>
    <p:restoredTop sz="85642"/>
  </p:normalViewPr>
  <p:slideViewPr>
    <p:cSldViewPr snapToGrid="0">
      <p:cViewPr varScale="1">
        <p:scale>
          <a:sx n="133" d="100"/>
          <a:sy n="133" d="100"/>
        </p:scale>
        <p:origin x="2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ED00-AF41-0744-9EC7-50613C5E5700}" type="datetimeFigureOut">
              <a:rPr kumimoji="1" lang="zh-CN" altLang="en-US" smtClean="0"/>
              <a:t>2020/5/21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DA42E-093A-A34C-8138-7572D4CFC8B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450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DA42E-093A-A34C-8138-7572D4CFC8B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770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DA42E-093A-A34C-8138-7572D4CFC8B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65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13208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460489"/>
            <a:ext cx="6858000" cy="749526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76F6-06BC-405D-ABEC-4A7F79F5219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0C6-1ED9-4D8A-BCF9-D86E854D1B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3"/>
          <a:stretch/>
        </p:blipFill>
        <p:spPr>
          <a:xfrm>
            <a:off x="3024134" y="5230759"/>
            <a:ext cx="1383591" cy="7944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72" y="5188136"/>
            <a:ext cx="949780" cy="94978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295030" y="4215127"/>
            <a:ext cx="455393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1800" b="1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Apex Data &amp; Knowledge Management Lab</a:t>
            </a:r>
          </a:p>
          <a:p>
            <a:pPr algn="ctr">
              <a:spcBef>
                <a:spcPts val="600"/>
              </a:spcBef>
            </a:pPr>
            <a:r>
              <a:rPr lang="en-US" altLang="zh-CN" sz="1800" b="1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Shanghai Jiao Tong University</a:t>
            </a:r>
          </a:p>
        </p:txBody>
      </p:sp>
    </p:spTree>
    <p:extLst>
      <p:ext uri="{BB962C8B-B14F-4D97-AF65-F5344CB8AC3E}">
        <p14:creationId xmlns:p14="http://schemas.microsoft.com/office/powerpoint/2010/main" val="283425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18557"/>
            <a:ext cx="7886700" cy="465840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76F6-06BC-405D-ABEC-4A7F79F5219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7476A0C6-1ED9-4D8A-BCF9-D86E854D1B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71" y="6209621"/>
            <a:ext cx="1958879" cy="6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76F6-06BC-405D-ABEC-4A7F79F5219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0C6-1ED9-4D8A-BCF9-D86E854D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76F6-06BC-405D-ABEC-4A7F79F5219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7476A0C6-1ED9-4D8A-BCF9-D86E854D1B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71" y="6209621"/>
            <a:ext cx="1958879" cy="6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76F6-06BC-405D-ABEC-4A7F79F5219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44491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7476A0C6-1ED9-4D8A-BCF9-D86E854D1B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71" y="6209621"/>
            <a:ext cx="1958879" cy="6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2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76F6-06BC-405D-ABEC-4A7F79F5219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7476A0C6-1ED9-4D8A-BCF9-D86E854D1B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71" y="6209621"/>
            <a:ext cx="1958879" cy="6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76F6-06BC-405D-ABEC-4A7F79F52191}" type="datetimeFigureOut">
              <a:rPr lang="en-US" smtClean="0"/>
              <a:t>5/21/20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71" y="6209621"/>
            <a:ext cx="1958879" cy="612021"/>
          </a:xfrm>
          <a:prstGeom prst="rect">
            <a:avLst/>
          </a:prstGeom>
        </p:spPr>
      </p:pic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7476A0C6-1ED9-4D8A-BCF9-D86E854D1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9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76F6-06BC-405D-ABEC-4A7F79F52191}" type="datetimeFigureOut">
              <a:rPr lang="en-US" smtClean="0"/>
              <a:t>5/21/20</a:t>
            </a:fld>
            <a:endParaRPr lang="en-US"/>
          </a:p>
        </p:txBody>
      </p:sp>
      <p:sp>
        <p:nvSpPr>
          <p:cNvPr id="8" name="灯片编号占位符 4"/>
          <p:cNvSpPr txBox="1">
            <a:spLocks/>
          </p:cNvSpPr>
          <p:nvPr userDrawn="1"/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76A0C6-1ED9-4D8A-BCF9-D86E854D1B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71" y="6209621"/>
            <a:ext cx="1958879" cy="6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5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8FA76F6-06BC-405D-ABEC-4A7F79F52191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476A0C6-1ED9-4D8A-BCF9-D86E854D1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8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sto MT" panose="02040603050505030304" pitchFamily="18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sto MT" panose="02040603050505030304" pitchFamily="18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sto MT" panose="02040603050505030304" pitchFamily="18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sto MT" panose="02040603050505030304" pitchFamily="18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sto MT" panose="02040603050505030304" pitchFamily="18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sto MT" panose="02040603050505030304" pitchFamily="18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81320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Sequential</a:t>
            </a:r>
            <a:r>
              <a:rPr lang="zh-CN" altLang="en-US" sz="4000" dirty="0"/>
              <a:t> </a:t>
            </a:r>
            <a:r>
              <a:rPr lang="en-US" altLang="zh-CN" sz="4000" dirty="0"/>
              <a:t>User</a:t>
            </a:r>
            <a:r>
              <a:rPr lang="zh-CN" altLang="en-US" sz="4000" dirty="0"/>
              <a:t> </a:t>
            </a:r>
            <a:r>
              <a:rPr lang="en-US" altLang="zh-CN" sz="4000" dirty="0"/>
              <a:t>Behavior</a:t>
            </a:r>
            <a:r>
              <a:rPr lang="zh-CN" altLang="en-US" sz="4000" dirty="0"/>
              <a:t> </a:t>
            </a:r>
            <a:r>
              <a:rPr lang="en-US" altLang="zh-CN" sz="4000" dirty="0"/>
              <a:t>Modeling</a:t>
            </a:r>
            <a:r>
              <a:rPr lang="zh-CN" altLang="en-US" sz="4000" dirty="0"/>
              <a:t> </a:t>
            </a: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CTR</a:t>
            </a:r>
            <a:r>
              <a:rPr lang="zh-CN" altLang="en-US" sz="4000" dirty="0"/>
              <a:t> </a:t>
            </a:r>
            <a:r>
              <a:rPr lang="en-US" altLang="zh-CN" sz="4000" dirty="0"/>
              <a:t>Prediction</a:t>
            </a:r>
            <a:endParaRPr 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1800" b="0" dirty="0"/>
              <a:t>Jiarui</a:t>
            </a:r>
            <a:r>
              <a:rPr lang="zh-CN" altLang="en-US" sz="1800" b="0" dirty="0"/>
              <a:t> </a:t>
            </a:r>
            <a:r>
              <a:rPr lang="en-US" altLang="zh-CN" sz="1800" b="0" dirty="0"/>
              <a:t>Qin</a:t>
            </a:r>
          </a:p>
          <a:p>
            <a:r>
              <a:rPr lang="en-US" altLang="zh-CN" sz="1800" b="0" dirty="0"/>
              <a:t>May.</a:t>
            </a:r>
            <a:r>
              <a:rPr lang="zh-CN" altLang="en-US" sz="1800" b="0" dirty="0"/>
              <a:t> </a:t>
            </a:r>
            <a:r>
              <a:rPr lang="en-US" altLang="zh-CN" sz="1800" b="0" dirty="0"/>
              <a:t>21,</a:t>
            </a:r>
            <a:r>
              <a:rPr lang="zh-CN" altLang="en-US" sz="1800" b="0" dirty="0"/>
              <a:t> </a:t>
            </a:r>
            <a:r>
              <a:rPr lang="en-US" altLang="zh-CN" sz="1800" b="0" dirty="0"/>
              <a:t>2020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7987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F9253-81D4-8F49-B3AF-C4BDEE1B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1st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Deep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Interest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Evolution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Network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(DIEN)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6E517-8065-9A42-BA66-227FE5270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Use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GRU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interest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extraction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layer</a:t>
            </a:r>
          </a:p>
          <a:p>
            <a:endParaRPr kumimoji="1" lang="en-US" altLang="zh-CN" sz="2400" dirty="0"/>
          </a:p>
          <a:p>
            <a:r>
              <a:rPr kumimoji="1" lang="en" altLang="zh-CN" sz="2400" dirty="0"/>
              <a:t>Auxiliary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loss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32DB253-E05A-9F4F-8C05-DB8E4E071C53}"/>
                  </a:ext>
                </a:extLst>
              </p:cNvPr>
              <p:cNvSpPr/>
              <p:nvPr/>
            </p:nvSpPr>
            <p:spPr>
              <a:xfrm>
                <a:off x="2286000" y="2843744"/>
                <a:ext cx="4572000" cy="11705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𝑎𝑢𝑥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𝑁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𝑡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𝜎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[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+1])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                   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+</m:t>
                      </m:r>
                      <m:func>
                        <m:funcPr>
                          <m:ctrlPr>
                            <a:rPr lang="zh-CN" altLang="en-US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(1−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𝜎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[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+1]))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32DB253-E05A-9F4F-8C05-DB8E4E071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43744"/>
                <a:ext cx="4572000" cy="1170513"/>
              </a:xfrm>
              <a:prstGeom prst="rect">
                <a:avLst/>
              </a:prstGeom>
              <a:blipFill>
                <a:blip r:embed="rId2"/>
                <a:stretch>
                  <a:fillRect l="-556" t="-69892" b="-86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F8B7F8AD-17C1-6B43-B632-8D9FDCC5F9DA}"/>
              </a:ext>
            </a:extLst>
          </p:cNvPr>
          <p:cNvSpPr/>
          <p:nvPr/>
        </p:nvSpPr>
        <p:spPr>
          <a:xfrm>
            <a:off x="4292218" y="3043319"/>
            <a:ext cx="1839074" cy="4931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50DBBC-21CE-CA4E-A0A3-8B4AB710E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35" y="2710378"/>
            <a:ext cx="2488111" cy="2316517"/>
          </a:xfrm>
          <a:prstGeom prst="rect">
            <a:avLst/>
          </a:prstGeom>
        </p:spPr>
      </p:pic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BC92D88F-5A08-A44B-9398-DDFFEA03037A}"/>
              </a:ext>
            </a:extLst>
          </p:cNvPr>
          <p:cNvSpPr txBox="1">
            <a:spLocks/>
          </p:cNvSpPr>
          <p:nvPr/>
        </p:nvSpPr>
        <p:spPr>
          <a:xfrm>
            <a:off x="7027641" y="5038870"/>
            <a:ext cx="1549620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t</a:t>
            </a:r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时刻表征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2" name="文本占位符 3">
            <a:extLst>
              <a:ext uri="{FF2B5EF4-FFF2-40B4-BE49-F238E27FC236}">
                <a16:creationId xmlns:a16="http://schemas.microsoft.com/office/drawing/2014/main" id="{58DF9252-4635-BA45-8108-1228C2D56F20}"/>
              </a:ext>
            </a:extLst>
          </p:cNvPr>
          <p:cNvSpPr txBox="1">
            <a:spLocks/>
          </p:cNvSpPr>
          <p:nvPr/>
        </p:nvSpPr>
        <p:spPr>
          <a:xfrm>
            <a:off x="4956325" y="4982294"/>
            <a:ext cx="1654633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t+1</a:t>
            </a:r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时刻正例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13" name="直线箭头连接符 10">
            <a:extLst>
              <a:ext uri="{FF2B5EF4-FFF2-40B4-BE49-F238E27FC236}">
                <a16:creationId xmlns:a16="http://schemas.microsoft.com/office/drawing/2014/main" id="{E179B640-79BA-5742-9C6E-49749FCF0D43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783642" y="4482669"/>
            <a:ext cx="1117070" cy="49962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0">
            <a:extLst>
              <a:ext uri="{FF2B5EF4-FFF2-40B4-BE49-F238E27FC236}">
                <a16:creationId xmlns:a16="http://schemas.microsoft.com/office/drawing/2014/main" id="{0D23E5DB-305A-4A4D-B8AC-02FE160DF0AE}"/>
              </a:ext>
            </a:extLst>
          </p:cNvPr>
          <p:cNvCxnSpPr>
            <a:cxnSpLocks/>
          </p:cNvCxnSpPr>
          <p:nvPr/>
        </p:nvCxnSpPr>
        <p:spPr>
          <a:xfrm>
            <a:off x="7692875" y="4511398"/>
            <a:ext cx="630" cy="48287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页脚占位符 2">
            <a:extLst>
              <a:ext uri="{FF2B5EF4-FFF2-40B4-BE49-F238E27FC236}">
                <a16:creationId xmlns:a16="http://schemas.microsoft.com/office/drawing/2014/main" id="{1DC58A03-D77F-8445-8603-33AA3924F047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G. Zhou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Deep Interest Evolution Network for Click-Through Rate Prediction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AAAI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6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F9253-81D4-8F49-B3AF-C4BDEE1B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1st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Deep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Interest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Evolution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Network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(DIEN)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6E517-8065-9A42-BA66-227FE5270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Use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GRU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interest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extraction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layer</a:t>
            </a:r>
          </a:p>
          <a:p>
            <a:endParaRPr kumimoji="1" lang="en-US" altLang="zh-CN" sz="2400" dirty="0"/>
          </a:p>
          <a:p>
            <a:r>
              <a:rPr kumimoji="1" lang="en" altLang="zh-CN" sz="2400" dirty="0"/>
              <a:t>Auxiliary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loss</a:t>
            </a:r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32DB253-E05A-9F4F-8C05-DB8E4E071C53}"/>
                  </a:ext>
                </a:extLst>
              </p:cNvPr>
              <p:cNvSpPr/>
              <p:nvPr/>
            </p:nvSpPr>
            <p:spPr>
              <a:xfrm>
                <a:off x="2199373" y="2843743"/>
                <a:ext cx="4572000" cy="11705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𝑎𝑢𝑥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𝑁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𝑡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𝜎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𝒉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[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+1])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                   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+</m:t>
                      </m:r>
                      <m:func>
                        <m:funcPr>
                          <m:ctrlPr>
                            <a:rPr lang="zh-CN" altLang="en-US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log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(1−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𝜎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[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+1]))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32DB253-E05A-9F4F-8C05-DB8E4E071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373" y="2843743"/>
                <a:ext cx="4572000" cy="1170513"/>
              </a:xfrm>
              <a:prstGeom prst="rect">
                <a:avLst/>
              </a:prstGeom>
              <a:blipFill>
                <a:blip r:embed="rId2"/>
                <a:stretch>
                  <a:fillRect l="-277" t="-69892" b="-86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B6CE9A91-6AA0-404C-8E39-E0894965B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38" y="2368530"/>
            <a:ext cx="2488111" cy="2316517"/>
          </a:xfrm>
          <a:prstGeom prst="rect">
            <a:avLst/>
          </a:prstGeom>
        </p:spPr>
      </p:pic>
      <p:sp>
        <p:nvSpPr>
          <p:cNvPr id="16" name="文本占位符 3">
            <a:extLst>
              <a:ext uri="{FF2B5EF4-FFF2-40B4-BE49-F238E27FC236}">
                <a16:creationId xmlns:a16="http://schemas.microsoft.com/office/drawing/2014/main" id="{CE0942A5-F608-2947-A6BF-93EE9FC24AAA}"/>
              </a:ext>
            </a:extLst>
          </p:cNvPr>
          <p:cNvSpPr txBox="1">
            <a:spLocks/>
          </p:cNvSpPr>
          <p:nvPr/>
        </p:nvSpPr>
        <p:spPr>
          <a:xfrm>
            <a:off x="5712080" y="4697021"/>
            <a:ext cx="1549620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t</a:t>
            </a:r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时刻表征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7" name="文本占位符 3">
            <a:extLst>
              <a:ext uri="{FF2B5EF4-FFF2-40B4-BE49-F238E27FC236}">
                <a16:creationId xmlns:a16="http://schemas.microsoft.com/office/drawing/2014/main" id="{B8D8E4C0-5E02-0940-8FFF-EB2B1BC47DFA}"/>
              </a:ext>
            </a:extLst>
          </p:cNvPr>
          <p:cNvSpPr txBox="1">
            <a:spLocks/>
          </p:cNvSpPr>
          <p:nvPr/>
        </p:nvSpPr>
        <p:spPr>
          <a:xfrm>
            <a:off x="7489985" y="4697021"/>
            <a:ext cx="1654015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t+1</a:t>
            </a:r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时刻负例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18" name="直线箭头连接符 10">
            <a:extLst>
              <a:ext uri="{FF2B5EF4-FFF2-40B4-BE49-F238E27FC236}">
                <a16:creationId xmlns:a16="http://schemas.microsoft.com/office/drawing/2014/main" id="{897BFF2A-4842-1F46-8E87-5A88504EA759}"/>
              </a:ext>
            </a:extLst>
          </p:cNvPr>
          <p:cNvCxnSpPr>
            <a:cxnSpLocks/>
          </p:cNvCxnSpPr>
          <p:nvPr/>
        </p:nvCxnSpPr>
        <p:spPr>
          <a:xfrm flipH="1">
            <a:off x="6937608" y="4127926"/>
            <a:ext cx="501850" cy="55712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A0A205DD-020F-8A46-AC3B-12220DACA476}"/>
              </a:ext>
            </a:extLst>
          </p:cNvPr>
          <p:cNvSpPr/>
          <p:nvPr/>
        </p:nvSpPr>
        <p:spPr>
          <a:xfrm>
            <a:off x="3815772" y="3601180"/>
            <a:ext cx="2211467" cy="4931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直线箭头连接符 10">
            <a:extLst>
              <a:ext uri="{FF2B5EF4-FFF2-40B4-BE49-F238E27FC236}">
                <a16:creationId xmlns:a16="http://schemas.microsoft.com/office/drawing/2014/main" id="{C6DA3BE9-7ED6-DC4A-BB42-F3E1FEAFC2DE}"/>
              </a:ext>
            </a:extLst>
          </p:cNvPr>
          <p:cNvCxnSpPr>
            <a:cxnSpLocks/>
          </p:cNvCxnSpPr>
          <p:nvPr/>
        </p:nvCxnSpPr>
        <p:spPr>
          <a:xfrm>
            <a:off x="8242424" y="4127926"/>
            <a:ext cx="568075" cy="56909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页脚占位符 2">
            <a:extLst>
              <a:ext uri="{FF2B5EF4-FFF2-40B4-BE49-F238E27FC236}">
                <a16:creationId xmlns:a16="http://schemas.microsoft.com/office/drawing/2014/main" id="{87335125-81AC-3C40-897F-C096371FF258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G. Zhou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Deep Interest Evolution Network for Click-Through Rate Prediction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AAAI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70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F9253-81D4-8F49-B3AF-C4BDEE1B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1st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Deep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Interest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Evolution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Network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(DIEN)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6E517-8065-9A42-BA66-227FE5270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Use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AUGRU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(Attention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Update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GRU)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interest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evolution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layer</a:t>
            </a:r>
          </a:p>
          <a:p>
            <a:pPr marL="0" indent="0">
              <a:buNone/>
            </a:pPr>
            <a:endParaRPr kumimoji="1" lang="en-US" altLang="zh-CN" sz="20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DB6A7A-901F-974F-886E-19F710D88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57" y="2685143"/>
            <a:ext cx="4287307" cy="20387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17C06B-81BC-944A-ADB6-A3806E03C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85143"/>
            <a:ext cx="3014579" cy="743857"/>
          </a:xfrm>
          <a:prstGeom prst="rect">
            <a:avLst/>
          </a:prstGeom>
        </p:spPr>
      </p:pic>
      <p:sp>
        <p:nvSpPr>
          <p:cNvPr id="13" name="页脚占位符 2">
            <a:extLst>
              <a:ext uri="{FF2B5EF4-FFF2-40B4-BE49-F238E27FC236}">
                <a16:creationId xmlns:a16="http://schemas.microsoft.com/office/drawing/2014/main" id="{7BCED52B-8045-CB44-BC5B-F9C45D507E42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G. Zhou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Deep Interest Evolution Network for Click-Through Rate Prediction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AAAI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9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F9253-81D4-8F49-B3AF-C4BDEE1B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1st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Deep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Interest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Evolution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Network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(DIEN)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6E517-8065-9A42-BA66-227FE5270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Online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A/B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Test:</a:t>
            </a:r>
          </a:p>
          <a:p>
            <a:pPr marL="0" indent="0">
              <a:buNone/>
            </a:pPr>
            <a:endParaRPr kumimoji="1" lang="en-US" altLang="zh-CN" sz="20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zh-CN" altLang="en-US" sz="2400" dirty="0"/>
          </a:p>
        </p:txBody>
      </p:sp>
      <p:sp>
        <p:nvSpPr>
          <p:cNvPr id="13" name="页脚占位符 2">
            <a:extLst>
              <a:ext uri="{FF2B5EF4-FFF2-40B4-BE49-F238E27FC236}">
                <a16:creationId xmlns:a16="http://schemas.microsoft.com/office/drawing/2014/main" id="{7BCED52B-8045-CB44-BC5B-F9C45D507E42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G. Zhou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Deep Interest Evolution Network for Click-Through Rate Prediction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AAAI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1AB261-38AB-0E4D-87FB-489FB5C1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30" y="2170898"/>
            <a:ext cx="6250940" cy="19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6BE4C-BC7B-2F4A-B9D9-34822F6D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2nd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Lifelong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Modeling(LSM)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E8DC75-CBB5-764E-9314-EC536E36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Framework</a:t>
            </a:r>
            <a:endParaRPr kumimoji="1" lang="zh-CN" altLang="en-US" sz="2400" dirty="0"/>
          </a:p>
        </p:txBody>
      </p:sp>
      <p:pic>
        <p:nvPicPr>
          <p:cNvPr id="4" name="内容占位符 5">
            <a:extLst>
              <a:ext uri="{FF2B5EF4-FFF2-40B4-BE49-F238E27FC236}">
                <a16:creationId xmlns:a16="http://schemas.microsoft.com/office/drawing/2014/main" id="{ABC56528-791C-9B47-BA3E-7446122E1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79"/>
          <a:stretch/>
        </p:blipFill>
        <p:spPr>
          <a:xfrm>
            <a:off x="1465004" y="2469569"/>
            <a:ext cx="5848231" cy="2730086"/>
          </a:xfrm>
          <a:prstGeom prst="rect">
            <a:avLst/>
          </a:prstGeom>
        </p:spPr>
      </p:pic>
      <p:sp>
        <p:nvSpPr>
          <p:cNvPr id="5" name="文本占位符 3">
            <a:extLst>
              <a:ext uri="{FF2B5EF4-FFF2-40B4-BE49-F238E27FC236}">
                <a16:creationId xmlns:a16="http://schemas.microsoft.com/office/drawing/2014/main" id="{DC8B3FC9-BFED-B14C-A08F-0D68702B1AC2}"/>
              </a:ext>
            </a:extLst>
          </p:cNvPr>
          <p:cNvSpPr txBox="1">
            <a:spLocks/>
          </p:cNvSpPr>
          <p:nvPr/>
        </p:nvSpPr>
        <p:spPr>
          <a:xfrm>
            <a:off x="3378143" y="5242993"/>
            <a:ext cx="1687633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用户行为序列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D3D338-D408-A146-95C0-A71B115028FC}"/>
              </a:ext>
            </a:extLst>
          </p:cNvPr>
          <p:cNvSpPr/>
          <p:nvPr/>
        </p:nvSpPr>
        <p:spPr>
          <a:xfrm>
            <a:off x="3378143" y="4543581"/>
            <a:ext cx="1687633" cy="62593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3">
            <a:extLst>
              <a:ext uri="{FF2B5EF4-FFF2-40B4-BE49-F238E27FC236}">
                <a16:creationId xmlns:a16="http://schemas.microsoft.com/office/drawing/2014/main" id="{5AC91DA8-536E-D14C-B628-AECC89659996}"/>
              </a:ext>
            </a:extLst>
          </p:cNvPr>
          <p:cNvSpPr txBox="1">
            <a:spLocks/>
          </p:cNvSpPr>
          <p:nvPr/>
        </p:nvSpPr>
        <p:spPr>
          <a:xfrm>
            <a:off x="262889" y="4532520"/>
            <a:ext cx="2447828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个性化用户行为记忆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5D90C1-4735-1B40-9802-C0EAA20F85BC}"/>
              </a:ext>
            </a:extLst>
          </p:cNvPr>
          <p:cNvSpPr/>
          <p:nvPr/>
        </p:nvSpPr>
        <p:spPr>
          <a:xfrm>
            <a:off x="1408331" y="3287027"/>
            <a:ext cx="1633598" cy="11887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1EE463B-A29E-A045-8390-BEC5CC6E6F9C}"/>
              </a:ext>
            </a:extLst>
          </p:cNvPr>
          <p:cNvSpPr/>
          <p:nvPr/>
        </p:nvSpPr>
        <p:spPr>
          <a:xfrm>
            <a:off x="3378143" y="3529858"/>
            <a:ext cx="1687633" cy="7719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占位符 3">
            <a:extLst>
              <a:ext uri="{FF2B5EF4-FFF2-40B4-BE49-F238E27FC236}">
                <a16:creationId xmlns:a16="http://schemas.microsoft.com/office/drawing/2014/main" id="{4114517D-7763-6345-B259-38B2515BCD60}"/>
              </a:ext>
            </a:extLst>
          </p:cNvPr>
          <p:cNvSpPr txBox="1">
            <a:spLocks/>
          </p:cNvSpPr>
          <p:nvPr/>
        </p:nvSpPr>
        <p:spPr>
          <a:xfrm>
            <a:off x="5144951" y="4221599"/>
            <a:ext cx="2407277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多层级周期记忆网络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1" name="页脚占位符 2">
            <a:extLst>
              <a:ext uri="{FF2B5EF4-FFF2-40B4-BE49-F238E27FC236}">
                <a16:creationId xmlns:a16="http://schemas.microsoft.com/office/drawing/2014/main" id="{59A3576C-EECB-1545-A229-A26104478A7B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K. Ren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,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,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Y.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Fang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Lifelong Sequential Modeling with Personalized Memorization for User Response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41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B35958-0929-9D4A-A6CA-61FBE398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2nd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Hierarchical Periodic Memory Network (HPMN)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4EDA07-37EA-AD4A-A521-141FC805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HPMN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architecture</a:t>
            </a:r>
            <a:endParaRPr kumimoji="1"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C72917-FEC6-264B-B93B-68EA9FC6E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28"/>
          <a:stretch/>
        </p:blipFill>
        <p:spPr>
          <a:xfrm>
            <a:off x="1143000" y="3022595"/>
            <a:ext cx="6858000" cy="191770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113E4A3-8BC7-7045-AF2E-C3A6483EE829}"/>
              </a:ext>
            </a:extLst>
          </p:cNvPr>
          <p:cNvSpPr/>
          <p:nvPr/>
        </p:nvSpPr>
        <p:spPr>
          <a:xfrm>
            <a:off x="4942891" y="2863060"/>
            <a:ext cx="3058109" cy="1814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页脚占位符 2">
            <a:extLst>
              <a:ext uri="{FF2B5EF4-FFF2-40B4-BE49-F238E27FC236}">
                <a16:creationId xmlns:a16="http://schemas.microsoft.com/office/drawing/2014/main" id="{D46E95A1-3632-F343-A2EC-8C1FB77A764D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K. Ren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,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,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Y.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Fang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Lifelong Sequential Modeling with Personalized Memorization for User Response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5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421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9 0.00023 L 0.08242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2 0.00023 L 0.12409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09 0.00023 L 0.17904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04 -0.00093 L 0.37969 -0.003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0EFCE3-572A-CA45-BBD4-6E4EC250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2nd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Hierarchical Periodic Memory Network (HPMN)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BA1E6-8E83-FE4B-AEB9-EFF7E10E0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Memory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Update:</a:t>
            </a:r>
            <a:endParaRPr kumimoji="1"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D2DEF0A-C5BA-A747-9EA9-5A5604FDE559}"/>
                  </a:ext>
                </a:extLst>
              </p:cNvPr>
              <p:cNvSpPr/>
              <p:nvPr/>
            </p:nvSpPr>
            <p:spPr>
              <a:xfrm>
                <a:off x="0" y="2177345"/>
                <a:ext cx="9144000" cy="2971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𝑗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阿里巴巴普惠体 R" panose="00020600040101010101" pitchFamily="18" charset="-122"/>
                                          <a:cs typeface="阿里巴巴普惠体 R" panose="00020600040101010101" pitchFamily="18" charset="-122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mod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=0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,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  <a:p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  <a:p>
                <a:pPr lvl="1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𝜎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2000" dirty="0">
                  <a:latin typeface="阿里巴巴普惠体 R" panose="00020600040101010101" pitchFamily="18" charset="-122"/>
                  <a:ea typeface="Cambria Math" panose="02040503050406030204" pitchFamily="18" charset="0"/>
                  <a:cs typeface="阿里巴巴普惠体 R" panose="00020600040101010101" pitchFamily="18" charset="-122"/>
                </a:endParaRPr>
              </a:p>
              <a:p>
                <a:pPr lvl="1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𝜎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阿里巴巴普惠体 R" panose="00020600040101010101" pitchFamily="18" charset="-122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阿里巴巴普惠体 R" panose="00020600040101010101" pitchFamily="18" charset="-12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∘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tanh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−1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∘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bSup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阿里巴巴普惠体 R" panose="00020600040101010101" pitchFamily="18" charset="-122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D2DEF0A-C5BA-A747-9EA9-5A5604FDE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7345"/>
                <a:ext cx="9144000" cy="2971006"/>
              </a:xfrm>
              <a:prstGeom prst="rect">
                <a:avLst/>
              </a:prstGeom>
              <a:blipFill>
                <a:blip r:embed="rId2"/>
                <a:stretch>
                  <a:fillRect t="-67234" b="-29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页脚占位符 2">
            <a:extLst>
              <a:ext uri="{FF2B5EF4-FFF2-40B4-BE49-F238E27FC236}">
                <a16:creationId xmlns:a16="http://schemas.microsoft.com/office/drawing/2014/main" id="{2B953EDF-404C-744F-A38D-7E657DA05B1A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K. Ren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,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,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Y.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Fang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Lifelong Sequential Modeling with Personalized Memorization for User Response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92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0EFCE3-572A-CA45-BBD4-6E4EC250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2nd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Hierarchical Periodic Memory Network (HPMN)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BA1E6-8E83-FE4B-AEB9-EFF7E10E0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Memory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Reading:</a:t>
            </a:r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Memory Covariance Regularization:</a:t>
            </a:r>
            <a:r>
              <a:rPr kumimoji="1" lang="zh-CN" altLang="en-US" sz="24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6E0366B-2E77-2742-B7FE-4F6D12B76B2D}"/>
                  </a:ext>
                </a:extLst>
              </p:cNvPr>
              <p:cNvSpPr/>
              <p:nvPr/>
            </p:nvSpPr>
            <p:spPr>
              <a:xfrm>
                <a:off x="2286000" y="1908441"/>
                <a:ext cx="4572000" cy="24058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𝒓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阿里巴巴普惠体 R" panose="00020600040101010101" pitchFamily="18" charset="-122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  <a:p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𝑤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exp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𝐷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exp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阿里巴巴普惠体 R" panose="00020600040101010101" pitchFamily="18" charset="-122"/>
                                      <a:cs typeface="阿里巴巴普惠体 R" panose="00020600040101010101" pitchFamily="18" charset="-122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𝑤h𝑒𝑟𝑒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𝐸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𝒋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  <a:p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𝐸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𝒋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𝒗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𝑀𝐿𝑃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ea typeface="阿里巴巴普惠体 R" panose="00020600040101010101" pitchFamily="18" charset="-122"/>
                                  <a:cs typeface="阿里巴巴普惠体 R" panose="00020600040101010101" pitchFamily="18" charset="-122"/>
                                </a:rPr>
                                <m:t>𝒋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6E0366B-2E77-2742-B7FE-4F6D12B76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908441"/>
                <a:ext cx="4572000" cy="2405851"/>
              </a:xfrm>
              <a:prstGeom prst="rect">
                <a:avLst/>
              </a:prstGeom>
              <a:blipFill>
                <a:blip r:embed="rId2"/>
                <a:stretch>
                  <a:fillRect t="-34031" b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页脚占位符 2">
            <a:extLst>
              <a:ext uri="{FF2B5EF4-FFF2-40B4-BE49-F238E27FC236}">
                <a16:creationId xmlns:a16="http://schemas.microsoft.com/office/drawing/2014/main" id="{FD53400B-02E8-D14F-8C1E-AF711D5594AC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K. Ren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,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,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Y.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Fang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*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Lifelong Sequential Modeling with Personalized Memorization for User Response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18C0A00-9004-714A-ACAE-99945623C0D6}"/>
                  </a:ext>
                </a:extLst>
              </p:cNvPr>
              <p:cNvSpPr/>
              <p:nvPr/>
            </p:nvSpPr>
            <p:spPr>
              <a:xfrm>
                <a:off x="1508760" y="5297129"/>
                <a:ext cx="6126480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𝑪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𝑝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(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𝑴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𝑴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)(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𝑴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𝑴</m:t>
                          </m:r>
                        </m:e>
                      </m:acc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𝑇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𝑤h𝑒𝑟𝑒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 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𝑴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=[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𝒎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1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m:t>…,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𝒎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𝐷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]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阿里巴巴普惠体 R" panose="00020600040101010101" pitchFamily="18" charset="-122"/>
                              <a:cs typeface="阿里巴巴普惠体 R" panose="00020600040101010101" pitchFamily="18" charset="-122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18C0A00-9004-714A-ACAE-99945623C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5297129"/>
                <a:ext cx="6126480" cy="659411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53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BABFDD-890D-D34B-8E07-499CB7A2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2nd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User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Interest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Center (UIC)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44C46E-7410-A541-BE69-5599A2A00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Real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time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CTR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prediction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system</a:t>
            </a:r>
            <a:endParaRPr kumimoji="1" lang="zh-CN" altLang="en-US" sz="2400" dirty="0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1D570091-A591-C649-8A9D-49C5528D19E5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Q. Pi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Practice on Long Sequential User Behavior Modeling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KDD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26CEED-04EE-8C41-A8FF-2C46FEA37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841"/>
            <a:ext cx="9144000" cy="33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CFBE7-7C88-7A43-90A7-A54F4EF4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2nd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Multi-Channel User Interest Memory Network (MIMN)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D7092-727D-3544-996E-165613BA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NTM-based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architecture</a:t>
            </a:r>
            <a:endParaRPr kumimoji="1"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239B42-4A1F-DA46-8A9F-71021CF9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6" y="1947256"/>
            <a:ext cx="8133347" cy="4142751"/>
          </a:xfrm>
          <a:prstGeom prst="rect">
            <a:avLst/>
          </a:prstGeom>
        </p:spPr>
      </p:pic>
      <p:sp>
        <p:nvSpPr>
          <p:cNvPr id="5" name="页脚占位符 2">
            <a:extLst>
              <a:ext uri="{FF2B5EF4-FFF2-40B4-BE49-F238E27FC236}">
                <a16:creationId xmlns:a16="http://schemas.microsoft.com/office/drawing/2014/main" id="{092CE2AC-9E7B-8147-B9C1-F4E0D78D59A7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Q. Pi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Practice on Long Sequential User Behavior Modeling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KDD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53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9B420-64CA-E847-A6B4-8CBBA024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Table of Contents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A4D7F3-49CB-314E-9CDF-BE1714FE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CTR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</a:p>
          <a:p>
            <a:pPr lvl="1"/>
            <a:r>
              <a:rPr kumimoji="1" lang="en-US" altLang="zh-CN" dirty="0"/>
              <a:t>Utilizing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user</a:t>
            </a:r>
            <a:r>
              <a:rPr kumimoji="1" lang="zh-CN" altLang="en-US" dirty="0"/>
              <a:t> </a:t>
            </a:r>
            <a:r>
              <a:rPr kumimoji="1" lang="en-US" altLang="zh-CN" dirty="0"/>
              <a:t>behaviors</a:t>
            </a:r>
          </a:p>
          <a:p>
            <a:pPr lvl="1"/>
            <a:r>
              <a:rPr kumimoji="1" lang="en-US" altLang="zh-CN" dirty="0"/>
              <a:t>DIN,</a:t>
            </a:r>
            <a:r>
              <a:rPr kumimoji="1" lang="zh-CN" altLang="en-US" dirty="0"/>
              <a:t> </a:t>
            </a:r>
            <a:r>
              <a:rPr kumimoji="1" lang="en-US" altLang="zh-CN" dirty="0"/>
              <a:t>DIEN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CTR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models</a:t>
            </a:r>
          </a:p>
          <a:p>
            <a:pPr lvl="1"/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longer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sequences</a:t>
            </a:r>
          </a:p>
          <a:p>
            <a:pPr lvl="1"/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co-design</a:t>
            </a:r>
          </a:p>
          <a:p>
            <a:pPr lvl="1"/>
            <a:r>
              <a:rPr kumimoji="1" lang="en-US" altLang="zh-CN" dirty="0"/>
              <a:t>HPMN,</a:t>
            </a:r>
            <a:r>
              <a:rPr kumimoji="1" lang="zh-CN" altLang="en-US" dirty="0"/>
              <a:t> </a:t>
            </a:r>
            <a:r>
              <a:rPr kumimoji="1" lang="en-US" altLang="zh-CN" dirty="0"/>
              <a:t>UIC</a:t>
            </a:r>
            <a:r>
              <a:rPr kumimoji="1" lang="zh-CN" altLang="en-US" dirty="0"/>
              <a:t> </a:t>
            </a:r>
            <a:r>
              <a:rPr kumimoji="1" lang="en-US" altLang="zh-CN" dirty="0"/>
              <a:t>(MIMN)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view</a:t>
            </a:r>
          </a:p>
          <a:p>
            <a:pPr lvl="1"/>
            <a:r>
              <a:rPr kumimoji="1" lang="en-US" altLang="zh-CN" dirty="0"/>
              <a:t>Tackle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perspective</a:t>
            </a:r>
          </a:p>
          <a:p>
            <a:pPr lvl="1"/>
            <a:r>
              <a:rPr kumimoji="1" lang="en-US" altLang="zh-CN" dirty="0"/>
              <a:t>UBR4CTR</a:t>
            </a:r>
          </a:p>
        </p:txBody>
      </p:sp>
    </p:spTree>
    <p:extLst>
      <p:ext uri="{BB962C8B-B14F-4D97-AF65-F5344CB8AC3E}">
        <p14:creationId xmlns:p14="http://schemas.microsoft.com/office/powerpoint/2010/main" val="103317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CFBE7-7C88-7A43-90A7-A54F4EF4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2nd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Multi-Channel User Interest Memory Network (MIMN)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AD7092-727D-3544-996E-165613BA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Expected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goal</a:t>
            </a:r>
            <a:endParaRPr kumimoji="1" lang="zh-CN" altLang="en-US" sz="24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092CE2AC-9E7B-8147-B9C1-F4E0D78D59A7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Q. Pi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Practice on Long Sequential User Behavior Modeling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KDD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AF76A6-B334-C442-B82E-EB936EAB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07" y="2024380"/>
            <a:ext cx="6327785" cy="37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04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2501B-D518-0E41-815F-B61C1604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Another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Way: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User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Behavior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Retrieval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927CEF-1945-0449-931C-2B2074CA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Limitations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current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sequential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CTR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framework</a:t>
            </a:r>
          </a:p>
          <a:p>
            <a:pPr lvl="1"/>
            <a:r>
              <a:rPr kumimoji="1" lang="en-US" altLang="zh-CN" sz="2000" dirty="0"/>
              <a:t>Uses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most</a:t>
            </a:r>
            <a:r>
              <a:rPr kumimoji="1" lang="zh-CN" altLang="en-US" sz="2000" dirty="0"/>
              <a:t> </a:t>
            </a:r>
            <a:r>
              <a:rPr kumimoji="1" lang="en-US" altLang="zh-CN" sz="2000" b="1" dirty="0"/>
              <a:t>recent</a:t>
            </a:r>
            <a:r>
              <a:rPr kumimoji="1" lang="zh-CN" altLang="en-US" sz="2000" b="1" dirty="0"/>
              <a:t> </a:t>
            </a:r>
            <a:r>
              <a:rPr kumimoji="1" lang="en-US" altLang="zh-CN" sz="2000" dirty="0"/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behaviors,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large</a:t>
            </a:r>
          </a:p>
          <a:p>
            <a:pPr lvl="2"/>
            <a:r>
              <a:rPr kumimoji="1" lang="en-US" altLang="zh-CN" sz="1600" dirty="0"/>
              <a:t>Heavy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burden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system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overhead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(latency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+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storage),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DIEN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etc</a:t>
            </a:r>
            <a:endParaRPr kumimoji="1" lang="en-US" altLang="zh-CN" sz="1600" dirty="0"/>
          </a:p>
          <a:p>
            <a:pPr lvl="2"/>
            <a:r>
              <a:rPr kumimoji="1" lang="en-US" altLang="zh-CN" sz="1600" dirty="0"/>
              <a:t>Longer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sequences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have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lot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noise</a:t>
            </a:r>
          </a:p>
          <a:p>
            <a:pPr lvl="2"/>
            <a:r>
              <a:rPr kumimoji="1" lang="en-US" altLang="zh-CN" sz="1600" dirty="0"/>
              <a:t>Each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prediction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pair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uses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exactly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same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recent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behaviors,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pattern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may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not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embeded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recent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behaviors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Instead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designing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more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complex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model,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turn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data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perspective</a:t>
            </a:r>
          </a:p>
          <a:p>
            <a:pPr lvl="1"/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each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prediction,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retrieve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most</a:t>
            </a:r>
            <a:r>
              <a:rPr kumimoji="1" lang="zh-CN" altLang="en-US" sz="2000" dirty="0"/>
              <a:t> </a:t>
            </a:r>
            <a:r>
              <a:rPr kumimoji="1" lang="en-US" altLang="zh-CN" sz="2000" b="1" dirty="0"/>
              <a:t>useful</a:t>
            </a:r>
            <a:r>
              <a:rPr kumimoji="1" lang="zh-CN" altLang="en-US" sz="2000" b="1" dirty="0"/>
              <a:t> </a:t>
            </a:r>
            <a:r>
              <a:rPr kumimoji="1" lang="en-US" altLang="zh-CN" sz="2000" dirty="0"/>
              <a:t>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behaviors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not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large)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from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all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user’s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log</a:t>
            </a:r>
          </a:p>
          <a:p>
            <a:pPr lvl="1"/>
            <a:r>
              <a:rPr kumimoji="1" lang="en-US" altLang="zh-CN" sz="2000" dirty="0"/>
              <a:t>Use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search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engine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technique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ED8F9715-B2E8-0C44-B960-0E0224516DD8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154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Differences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from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original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framework:</a:t>
            </a:r>
            <a:endParaRPr kumimoji="1"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12133A-C29E-D743-B5B6-9419BBB16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42" y="2141353"/>
            <a:ext cx="6521116" cy="3844238"/>
          </a:xfrm>
          <a:prstGeom prst="rect">
            <a:avLst/>
          </a:prstGeom>
        </p:spPr>
      </p:pic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098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Framework:</a:t>
            </a:r>
            <a:endParaRPr kumimoji="1" lang="zh-CN" altLang="en-US" sz="24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6B973E-108A-FC4F-A1AB-530A46D6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635"/>
            <a:ext cx="9144000" cy="27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5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User behavior retrieval module:</a:t>
            </a:r>
          </a:p>
          <a:p>
            <a:pPr lvl="1"/>
            <a:r>
              <a:rPr kumimoji="1" lang="en-US" altLang="zh-CN" sz="2000" dirty="0"/>
              <a:t>Feature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selection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using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self-attention:</a:t>
            </a:r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F389B5-D983-FC4A-923C-8CB0E297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93" y="2228641"/>
            <a:ext cx="3769413" cy="39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7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User behavior retrieval module:</a:t>
            </a:r>
          </a:p>
          <a:p>
            <a:pPr lvl="1"/>
            <a:r>
              <a:rPr kumimoji="1" lang="en-US" altLang="zh-CN" sz="2000" dirty="0"/>
              <a:t>Feature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selection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using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self-attention:</a:t>
            </a:r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49299F-C12B-D54A-B084-4A55CF8EE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76" y="2323672"/>
            <a:ext cx="2647248" cy="11291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2ECEF68-9351-AD46-8A24-146413FF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442" y="3431000"/>
            <a:ext cx="3917116" cy="9708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1ABDB4-5B96-7F44-9CDB-A6A1A0E9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29" y="4426016"/>
            <a:ext cx="5987942" cy="4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99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User behavior retrieval module:</a:t>
            </a:r>
          </a:p>
          <a:p>
            <a:pPr lvl="1"/>
            <a:r>
              <a:rPr kumimoji="1" lang="en-US" altLang="zh-CN" sz="2000" dirty="0"/>
              <a:t>Behavior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searching:</a:t>
            </a:r>
          </a:p>
          <a:p>
            <a:pPr lvl="2"/>
            <a:r>
              <a:rPr kumimoji="1" lang="en-US" altLang="zh-CN" sz="1600" dirty="0"/>
              <a:t>Behavior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storage: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feature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based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inverted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index</a:t>
            </a:r>
          </a:p>
          <a:p>
            <a:pPr lvl="1"/>
            <a:endParaRPr kumimoji="1" lang="en-US" altLang="zh-CN" sz="2000" dirty="0"/>
          </a:p>
          <a:p>
            <a:pPr lvl="1"/>
            <a:endParaRPr kumimoji="1" lang="en-US" altLang="zh-CN" sz="2000" dirty="0"/>
          </a:p>
          <a:p>
            <a:pPr lvl="1"/>
            <a:endParaRPr kumimoji="1" lang="en-US" altLang="zh-CN" sz="20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2"/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query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is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formulated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as</a:t>
            </a:r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1B8BD1-1620-0A4D-A101-94E0FEB6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91" y="2555352"/>
            <a:ext cx="3161017" cy="17472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81F612-36A2-8046-AFA6-BA597EA84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58" y="4984899"/>
            <a:ext cx="3257684" cy="4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8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User behavior retrieval module:</a:t>
            </a:r>
          </a:p>
          <a:p>
            <a:pPr lvl="1"/>
            <a:r>
              <a:rPr kumimoji="1" lang="en-US" altLang="zh-CN" sz="2000" dirty="0"/>
              <a:t>Behavior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searching:</a:t>
            </a:r>
            <a:endParaRPr kumimoji="1" lang="en-US" altLang="zh-CN" sz="1600" dirty="0"/>
          </a:p>
          <a:p>
            <a:pPr lvl="2"/>
            <a:r>
              <a:rPr kumimoji="1" lang="en" altLang="zh-CN" sz="1600" dirty="0"/>
              <a:t>Use BM25 to score every behavior document</a:t>
            </a:r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D2B727-6080-334C-8345-4E70E0C2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80" y="2766888"/>
            <a:ext cx="4713839" cy="9191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745542-7879-0440-9E81-BB633A9D4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636" y="3818956"/>
            <a:ext cx="3400727" cy="6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69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Prediction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module:</a:t>
            </a:r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3B2B1C-9E5F-6344-93ED-89F39B639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59" y="1858755"/>
            <a:ext cx="3990481" cy="4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training:</a:t>
            </a:r>
          </a:p>
          <a:p>
            <a:pPr lvl="1"/>
            <a:r>
              <a:rPr kumimoji="1" lang="en-US" altLang="zh-CN" sz="2000" dirty="0"/>
              <a:t>Objective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function:</a:t>
            </a:r>
          </a:p>
          <a:p>
            <a:pPr lvl="1"/>
            <a:endParaRPr kumimoji="1" lang="en-US" altLang="zh-CN" sz="2000" dirty="0"/>
          </a:p>
          <a:p>
            <a:pPr lvl="1"/>
            <a:endParaRPr kumimoji="1" lang="en-US" altLang="zh-CN" sz="2000" dirty="0"/>
          </a:p>
          <a:p>
            <a:pPr lvl="1"/>
            <a:endParaRPr kumimoji="1" lang="en-US" altLang="zh-CN" sz="2000" dirty="0"/>
          </a:p>
          <a:p>
            <a:pPr lvl="1"/>
            <a:r>
              <a:rPr kumimoji="1" lang="en-US" altLang="zh-CN" sz="2000" dirty="0"/>
              <a:t>Optimize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prediction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model:</a:t>
            </a:r>
          </a:p>
          <a:p>
            <a:pPr lvl="1"/>
            <a:endParaRPr kumimoji="1" lang="en-US" altLang="zh-CN" sz="20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71C6DA-4BC0-6540-BF03-9DE18342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00" y="2383548"/>
            <a:ext cx="6627796" cy="6461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B73BBA6-EE32-7740-8EE3-F218ED740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267" y="3904341"/>
            <a:ext cx="5517461" cy="10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44107-3C41-E744-996E-311376EB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600" dirty="0"/>
              <a:t>Sequential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User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Modeling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CTR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Prediction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Task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FF4BD0-92D4-9C4E-AEC5-C9A5C965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Goal: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memorize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user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interests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drifting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dynamics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them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Differences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from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session-based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recommendation</a:t>
            </a:r>
          </a:p>
          <a:p>
            <a:pPr lvl="1"/>
            <a:r>
              <a:rPr kumimoji="1" lang="en-US" altLang="zh-CN" sz="2000" dirty="0"/>
              <a:t>Session-based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recommendation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task: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anonymous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behavior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sessions</a:t>
            </a:r>
          </a:p>
          <a:p>
            <a:pPr lvl="1"/>
            <a:r>
              <a:rPr kumimoji="1" lang="en-US" altLang="zh-CN" sz="2000" dirty="0"/>
              <a:t>Sequential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user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modeling: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all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side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info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user/item/context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features</a:t>
            </a:r>
          </a:p>
          <a:p>
            <a:pPr lvl="1"/>
            <a:r>
              <a:rPr kumimoji="1" lang="en-US" altLang="zh-CN" sz="2000" dirty="0"/>
              <a:t>Different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scenarios</a:t>
            </a:r>
          </a:p>
          <a:p>
            <a:pPr lvl="1"/>
            <a:endParaRPr kumimoji="1" lang="en-US" altLang="zh-CN" sz="2000" dirty="0"/>
          </a:p>
          <a:p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2467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training:</a:t>
            </a:r>
          </a:p>
          <a:p>
            <a:pPr lvl="1"/>
            <a:r>
              <a:rPr kumimoji="1" lang="en-US" altLang="zh-CN" sz="2000" dirty="0"/>
              <a:t>As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retrieval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operation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discrete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use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policy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gradient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estimate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gradient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operation</a:t>
            </a:r>
          </a:p>
          <a:p>
            <a:pPr lvl="1"/>
            <a:r>
              <a:rPr kumimoji="1" lang="en-US" altLang="zh-CN" sz="2000" dirty="0"/>
              <a:t>Optimize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retrieval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module:</a:t>
            </a:r>
          </a:p>
          <a:p>
            <a:pPr lvl="1"/>
            <a:endParaRPr kumimoji="1" lang="en-US" altLang="zh-CN" sz="2000" dirty="0"/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715749-E059-1744-8C90-901C4546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235" y="2916339"/>
            <a:ext cx="4233529" cy="4270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52D5FC-E21F-6640-A55D-4BA53D16E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864" y="3514627"/>
            <a:ext cx="1882272" cy="3149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090BCB-3957-8345-BE7F-C40D4E4B6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926" y="3964610"/>
            <a:ext cx="3218148" cy="20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3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training:</a:t>
            </a:r>
          </a:p>
          <a:p>
            <a:pPr lvl="1"/>
            <a:endParaRPr kumimoji="1" lang="en-US" altLang="zh-CN" sz="2000" dirty="0"/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418079-293C-B047-8B32-EB4B9859A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79" y="1945343"/>
            <a:ext cx="4243241" cy="43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83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Experimental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results:</a:t>
            </a:r>
          </a:p>
          <a:p>
            <a:pPr lvl="1"/>
            <a:r>
              <a:rPr kumimoji="1" lang="en-US" altLang="zh-CN" sz="2000" dirty="0"/>
              <a:t>Group1: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length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user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sequences</a:t>
            </a:r>
          </a:p>
          <a:p>
            <a:pPr lvl="1"/>
            <a:endParaRPr kumimoji="1" lang="en-US" altLang="zh-CN" sz="2000" dirty="0"/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00CFAF-542F-B14D-BAF6-363FF8234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09" y="2258862"/>
            <a:ext cx="5287382" cy="33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86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Experimental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results:</a:t>
            </a:r>
          </a:p>
          <a:p>
            <a:pPr lvl="1"/>
            <a:r>
              <a:rPr kumimoji="1" lang="en-US" altLang="zh-CN" sz="2000" dirty="0"/>
              <a:t>Group2: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Longer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length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baselines</a:t>
            </a:r>
          </a:p>
          <a:p>
            <a:pPr lvl="1"/>
            <a:endParaRPr kumimoji="1" lang="en-US" altLang="zh-CN" sz="2000" dirty="0"/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D2DA65-2F44-E345-86C0-5F4E78CF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369" y="2278307"/>
            <a:ext cx="5291262" cy="32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5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Experimental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results:</a:t>
            </a:r>
          </a:p>
          <a:p>
            <a:pPr lvl="1"/>
            <a:r>
              <a:rPr kumimoji="1" lang="en-US" altLang="zh-CN" sz="2000" dirty="0"/>
              <a:t>Ablation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study:</a:t>
            </a:r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AAA42F-9C4E-B547-A771-356857B1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182"/>
            <a:ext cx="9144000" cy="25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59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Experimental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results:</a:t>
            </a:r>
          </a:p>
          <a:p>
            <a:pPr lvl="1"/>
            <a:r>
              <a:rPr kumimoji="1" lang="en-US" altLang="zh-CN" sz="2000" dirty="0"/>
              <a:t>Learning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process:</a:t>
            </a:r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E9A024-A2E7-0C44-990E-BF7DA252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254" y="2304509"/>
            <a:ext cx="4835492" cy="36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6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C0781-9730-EC43-B884-8135AFF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000" dirty="0"/>
              <a:t>User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Behavior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Retrieval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for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CTR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Prediction</a:t>
            </a:r>
            <a:endParaRPr kumimoji="1" lang="zh-CN" altLang="en-US" sz="3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159D9-1992-8946-9B94-C60E77CD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Experimental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results:</a:t>
            </a:r>
          </a:p>
          <a:p>
            <a:pPr lvl="1"/>
            <a:r>
              <a:rPr kumimoji="1" lang="en-US" altLang="zh-CN" sz="2000" dirty="0"/>
              <a:t>Deployment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feasibility:</a:t>
            </a:r>
          </a:p>
          <a:p>
            <a:pPr lvl="2"/>
            <a:endParaRPr kumimoji="1" lang="en-US" altLang="zh-CN" sz="1600" dirty="0"/>
          </a:p>
          <a:p>
            <a:pPr lvl="1"/>
            <a:endParaRPr kumimoji="1" lang="en-US" altLang="zh-CN" sz="2000" dirty="0"/>
          </a:p>
          <a:p>
            <a:pPr lvl="1"/>
            <a:endParaRPr kumimoji="1" lang="zh-CN" altLang="en-US" sz="20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E8B7D-68FC-024C-84FF-9C1337EC0244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J.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Qin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User Behavior Retrieval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SIGIR ’20, 2020.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DC87AE-80B2-BB4B-B52E-A49071B1F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810" y="2441326"/>
            <a:ext cx="5704380" cy="33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7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78AE7-7390-CB49-8092-4C840061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600" dirty="0"/>
              <a:t>1st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Generation: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Deep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Interest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Network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(DIN)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E73620-DB43-0840-BCFE-458FE7953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58118"/>
            <a:ext cx="7886700" cy="1265871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Assign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proper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weights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items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that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user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had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interacted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with</a:t>
            </a:r>
            <a:endParaRPr kumimoji="1"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DB0F35-F062-D641-A002-82A9914AE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1706"/>
            <a:ext cx="9144000" cy="3171825"/>
          </a:xfrm>
          <a:prstGeom prst="rect">
            <a:avLst/>
          </a:prstGeom>
        </p:spPr>
      </p:pic>
      <p:sp>
        <p:nvSpPr>
          <p:cNvPr id="6" name="页脚占位符 2">
            <a:extLst>
              <a:ext uri="{FF2B5EF4-FFF2-40B4-BE49-F238E27FC236}">
                <a16:creationId xmlns:a16="http://schemas.microsoft.com/office/drawing/2014/main" id="{D39BE7DB-0E2A-BD4A-BE48-97E8435358D0}"/>
              </a:ext>
            </a:extLst>
          </p:cNvPr>
          <p:cNvSpPr>
            <a:spLocks noGrp="1"/>
          </p:cNvSpPr>
          <p:nvPr/>
        </p:nvSpPr>
        <p:spPr>
          <a:xfrm>
            <a:off x="313789" y="6252715"/>
            <a:ext cx="5188204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G. Zhou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Deep Interest Network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KDD ’18, 2018</a:t>
            </a:r>
            <a:r>
              <a:rPr lang="en-US" altLang="zh-CN" dirty="0">
                <a:solidFill>
                  <a:schemeClr val="tx2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.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1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E91399-1C7F-024D-B9BB-D9ABA47B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1st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(DIN)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F1D765-2BB6-9748-BDFC-8CD21332B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Architecture</a:t>
            </a:r>
            <a:endParaRPr kumimoji="1" lang="zh-CN" altLang="en-US" sz="2400" dirty="0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C896BD1B-1A39-8F46-AE88-9D0BF8B5EE34}"/>
              </a:ext>
            </a:extLst>
          </p:cNvPr>
          <p:cNvSpPr>
            <a:spLocks noGrp="1"/>
          </p:cNvSpPr>
          <p:nvPr/>
        </p:nvSpPr>
        <p:spPr>
          <a:xfrm>
            <a:off x="313789" y="6252715"/>
            <a:ext cx="5188204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G. Zhou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Deep Interest Network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KDD ’18, 2018</a:t>
            </a:r>
            <a:r>
              <a:rPr lang="en-US" altLang="zh-CN" dirty="0">
                <a:solidFill>
                  <a:schemeClr val="tx2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.</a:t>
            </a:r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B98155-FB24-6A42-BFD5-E43F8306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49" y="2000832"/>
            <a:ext cx="6996701" cy="3745951"/>
          </a:xfrm>
          <a:prstGeom prst="rect">
            <a:avLst/>
          </a:prstGeom>
        </p:spPr>
      </p:pic>
      <p:sp>
        <p:nvSpPr>
          <p:cNvPr id="6" name="文本占位符 3">
            <a:extLst>
              <a:ext uri="{FF2B5EF4-FFF2-40B4-BE49-F238E27FC236}">
                <a16:creationId xmlns:a16="http://schemas.microsoft.com/office/drawing/2014/main" id="{1FA0D870-7008-6D41-B847-A1B5ABFA5CC3}"/>
              </a:ext>
            </a:extLst>
          </p:cNvPr>
          <p:cNvSpPr txBox="1">
            <a:spLocks/>
          </p:cNvSpPr>
          <p:nvPr/>
        </p:nvSpPr>
        <p:spPr>
          <a:xfrm>
            <a:off x="1386807" y="5647113"/>
            <a:ext cx="1252567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用户特征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BB7F25-BCFC-4847-BADC-D7A794BE6006}"/>
              </a:ext>
            </a:extLst>
          </p:cNvPr>
          <p:cNvSpPr/>
          <p:nvPr/>
        </p:nvSpPr>
        <p:spPr>
          <a:xfrm>
            <a:off x="1559565" y="4311427"/>
            <a:ext cx="915524" cy="125993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B0847300-7433-034C-8B61-7326D4392FE2}"/>
              </a:ext>
            </a:extLst>
          </p:cNvPr>
          <p:cNvSpPr txBox="1">
            <a:spLocks/>
          </p:cNvSpPr>
          <p:nvPr/>
        </p:nvSpPr>
        <p:spPr>
          <a:xfrm>
            <a:off x="5455184" y="5615104"/>
            <a:ext cx="1881548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商品</a:t>
            </a:r>
            <a:r>
              <a:rPr lang="en-US" altLang="zh-CN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/</a:t>
            </a:r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环境特征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42277D8-38CC-EF43-B369-A63D9571D02B}"/>
              </a:ext>
            </a:extLst>
          </p:cNvPr>
          <p:cNvSpPr/>
          <p:nvPr/>
        </p:nvSpPr>
        <p:spPr>
          <a:xfrm>
            <a:off x="5423377" y="4311427"/>
            <a:ext cx="1034571" cy="124456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7DC18D3-2FFF-4C43-9F28-0B7D109D934D}"/>
              </a:ext>
            </a:extLst>
          </p:cNvPr>
          <p:cNvSpPr/>
          <p:nvPr/>
        </p:nvSpPr>
        <p:spPr>
          <a:xfrm>
            <a:off x="2529010" y="4315579"/>
            <a:ext cx="2813552" cy="124456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9E254B09-0D0E-3941-A2A7-95600FB48DA8}"/>
              </a:ext>
            </a:extLst>
          </p:cNvPr>
          <p:cNvSpPr txBox="1">
            <a:spLocks/>
          </p:cNvSpPr>
          <p:nvPr/>
        </p:nvSpPr>
        <p:spPr>
          <a:xfrm>
            <a:off x="3420995" y="5675989"/>
            <a:ext cx="1252567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行为序列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10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BBFF3-8DE5-4045-93E2-36F722C4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1st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(DIN)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A720FB-3159-4147-8356-CF747D3B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dirty="0"/>
              <a:t>Model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Architecture</a:t>
            </a:r>
            <a:endParaRPr kumimoji="1" lang="zh-CN" altLang="en-US" sz="2400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7BC99C-F8BE-604B-8B94-95FE2A1B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49" y="2154838"/>
            <a:ext cx="6996701" cy="3745951"/>
          </a:xfrm>
          <a:prstGeom prst="rect">
            <a:avLst/>
          </a:prstGeom>
        </p:spPr>
      </p:pic>
      <p:cxnSp>
        <p:nvCxnSpPr>
          <p:cNvPr id="5" name="直线箭头连接符 10">
            <a:extLst>
              <a:ext uri="{FF2B5EF4-FFF2-40B4-BE49-F238E27FC236}">
                <a16:creationId xmlns:a16="http://schemas.microsoft.com/office/drawing/2014/main" id="{EE22D9C0-826A-0647-A4B8-055A385B676F}"/>
              </a:ext>
            </a:extLst>
          </p:cNvPr>
          <p:cNvCxnSpPr>
            <a:cxnSpLocks/>
          </p:cNvCxnSpPr>
          <p:nvPr/>
        </p:nvCxnSpPr>
        <p:spPr>
          <a:xfrm flipH="1" flipV="1">
            <a:off x="1294054" y="3622780"/>
            <a:ext cx="1070366" cy="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672AC5E8-AAD8-1540-AAD3-5B886E24C37A}"/>
              </a:ext>
            </a:extLst>
          </p:cNvPr>
          <p:cNvSpPr txBox="1">
            <a:spLocks/>
          </p:cNvSpPr>
          <p:nvPr/>
        </p:nvSpPr>
        <p:spPr>
          <a:xfrm>
            <a:off x="5068111" y="5794808"/>
            <a:ext cx="1252567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目标商品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DC028B6-C5C0-9E4B-A1B3-B73F73B3B23E}"/>
              </a:ext>
            </a:extLst>
          </p:cNvPr>
          <p:cNvSpPr/>
          <p:nvPr/>
        </p:nvSpPr>
        <p:spPr>
          <a:xfrm>
            <a:off x="2364420" y="3514204"/>
            <a:ext cx="3515172" cy="103500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76C12BB-603D-2843-835C-2B7ACFD2575E}"/>
              </a:ext>
            </a:extLst>
          </p:cNvPr>
          <p:cNvSpPr txBox="1">
            <a:spLocks/>
          </p:cNvSpPr>
          <p:nvPr/>
        </p:nvSpPr>
        <p:spPr>
          <a:xfrm>
            <a:off x="14526" y="3406721"/>
            <a:ext cx="1252567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注意力层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F1793EB-12F3-CC41-9E5A-92F011FBADBA}"/>
              </a:ext>
            </a:extLst>
          </p:cNvPr>
          <p:cNvSpPr/>
          <p:nvPr/>
        </p:nvSpPr>
        <p:spPr>
          <a:xfrm>
            <a:off x="6293246" y="2269613"/>
            <a:ext cx="1623468" cy="213667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占位符 3">
            <a:extLst>
              <a:ext uri="{FF2B5EF4-FFF2-40B4-BE49-F238E27FC236}">
                <a16:creationId xmlns:a16="http://schemas.microsoft.com/office/drawing/2014/main" id="{5F16361F-7933-1D4D-B078-7C175D2C6F3F}"/>
              </a:ext>
            </a:extLst>
          </p:cNvPr>
          <p:cNvSpPr txBox="1">
            <a:spLocks/>
          </p:cNvSpPr>
          <p:nvPr/>
        </p:nvSpPr>
        <p:spPr>
          <a:xfrm>
            <a:off x="7498522" y="1763558"/>
            <a:ext cx="1495095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注意力计算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678F9FF-C465-924C-9AD1-D4BA220474D1}"/>
              </a:ext>
            </a:extLst>
          </p:cNvPr>
          <p:cNvSpPr/>
          <p:nvPr/>
        </p:nvSpPr>
        <p:spPr>
          <a:xfrm>
            <a:off x="5404104" y="4636186"/>
            <a:ext cx="566928" cy="10268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页脚占位符 2">
            <a:extLst>
              <a:ext uri="{FF2B5EF4-FFF2-40B4-BE49-F238E27FC236}">
                <a16:creationId xmlns:a16="http://schemas.microsoft.com/office/drawing/2014/main" id="{3B5C46C6-BCF3-8A4D-A11B-175A92CE8E05}"/>
              </a:ext>
            </a:extLst>
          </p:cNvPr>
          <p:cNvSpPr>
            <a:spLocks noGrp="1"/>
          </p:cNvSpPr>
          <p:nvPr/>
        </p:nvSpPr>
        <p:spPr>
          <a:xfrm>
            <a:off x="313789" y="6252715"/>
            <a:ext cx="5188204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G. Zhou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Deep Interest Network for Click-Through Rate Prediction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KDD ’18, 2018</a:t>
            </a:r>
            <a:r>
              <a:rPr lang="en-US" altLang="zh-CN" dirty="0">
                <a:solidFill>
                  <a:schemeClr val="tx2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.</a:t>
            </a:r>
            <a:endParaRPr lang="zh-CN" altLang="en-US" dirty="0">
              <a:solidFill>
                <a:schemeClr val="tx2"/>
              </a:solidFill>
            </a:endParaRPr>
          </a:p>
        </p:txBody>
      </p:sp>
      <p:cxnSp>
        <p:nvCxnSpPr>
          <p:cNvPr id="13" name="直线箭头连接符 10">
            <a:extLst>
              <a:ext uri="{FF2B5EF4-FFF2-40B4-BE49-F238E27FC236}">
                <a16:creationId xmlns:a16="http://schemas.microsoft.com/office/drawing/2014/main" id="{65321697-FD2C-C448-AF73-AE7EDA203B6D}"/>
              </a:ext>
            </a:extLst>
          </p:cNvPr>
          <p:cNvCxnSpPr>
            <a:cxnSpLocks/>
          </p:cNvCxnSpPr>
          <p:nvPr/>
        </p:nvCxnSpPr>
        <p:spPr>
          <a:xfrm flipH="1" flipV="1">
            <a:off x="2606011" y="2736031"/>
            <a:ext cx="1070366" cy="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3">
            <a:extLst>
              <a:ext uri="{FF2B5EF4-FFF2-40B4-BE49-F238E27FC236}">
                <a16:creationId xmlns:a16="http://schemas.microsoft.com/office/drawing/2014/main" id="{5D1E6B55-7AFE-0D44-A6E0-181A14CB1CB7}"/>
              </a:ext>
            </a:extLst>
          </p:cNvPr>
          <p:cNvSpPr txBox="1">
            <a:spLocks/>
          </p:cNvSpPr>
          <p:nvPr/>
        </p:nvSpPr>
        <p:spPr>
          <a:xfrm>
            <a:off x="1326483" y="2519972"/>
            <a:ext cx="1252567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全连接层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892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42E7D-EB94-E142-963F-DFBFDFC4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1st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Deep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(DIN)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547D0B8-A88B-8D45-B802-A6C482EE8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sz="2400" dirty="0"/>
                  <a:t>Use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candidate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“query”,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user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sequential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behaviors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“key/value”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calculate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attention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weights</a:t>
                </a:r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Attention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calculation: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𝒗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𝐴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rPr>
                      <m:t>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𝐻</m:t>
                        </m:r>
                      </m:sup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𝑎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𝑗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𝐻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阿里巴巴普惠体 R" panose="00020600040101010101" pitchFamily="18" charset="-122"/>
                                    <a:cs typeface="阿里巴巴普惠体 R" panose="00020600040101010101" pitchFamily="18" charset="-12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kumimoji="1"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rPr>
                      <m:t>𝑎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阿里巴巴普惠体 R" panose="00020600040101010101" pitchFamily="18" charset="-122"/>
                            <a:cs typeface="阿里巴巴普惠体 R" panose="00020600040101010101" pitchFamily="18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阿里巴巴普惠体 R" panose="00020600040101010101" pitchFamily="18" charset="-122"/>
                                <a:cs typeface="阿里巴巴普惠体 R" panose="00020600040101010101" pitchFamily="18" charset="-122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 dirty="0"/>
                  <a:t>: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547D0B8-A88B-8D45-B802-A6C482EE8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186" r="-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19FAFAD-6FF2-1A40-86DA-54CE69215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38" y="3810404"/>
            <a:ext cx="2484923" cy="26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FAB83-39FA-D74F-8822-D15177D1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1st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Deep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Interest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Evolution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Network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(DIEN)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68A5F2-2641-8141-97D1-40BC651D6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Architecture:</a:t>
            </a:r>
            <a:endParaRPr kumimoji="1" lang="zh-CN" altLang="en-US" sz="2400" dirty="0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8D40D4E-62B3-F549-8CEC-C5C9F6DA657C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G. Zhou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Deep Interest Evolution Network for Click-Through Rate Prediction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AAAI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0DD2A5-1558-EF48-AFA1-3D72F2BD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2" y="1815009"/>
            <a:ext cx="8499536" cy="392989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7DFA271-2EDF-894E-9590-61D260E41D69}"/>
              </a:ext>
            </a:extLst>
          </p:cNvPr>
          <p:cNvSpPr/>
          <p:nvPr/>
        </p:nvSpPr>
        <p:spPr>
          <a:xfrm>
            <a:off x="1996861" y="4701333"/>
            <a:ext cx="3029310" cy="9818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3">
            <a:extLst>
              <a:ext uri="{FF2B5EF4-FFF2-40B4-BE49-F238E27FC236}">
                <a16:creationId xmlns:a16="http://schemas.microsoft.com/office/drawing/2014/main" id="{8BEC49CB-484B-BB4E-AF70-804BFDAC1592}"/>
              </a:ext>
            </a:extLst>
          </p:cNvPr>
          <p:cNvSpPr txBox="1">
            <a:spLocks/>
          </p:cNvSpPr>
          <p:nvPr/>
        </p:nvSpPr>
        <p:spPr>
          <a:xfrm>
            <a:off x="2885232" y="5741060"/>
            <a:ext cx="1252567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行为序列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7EB75EFB-8FC2-4841-A594-94C673B647CF}"/>
              </a:ext>
            </a:extLst>
          </p:cNvPr>
          <p:cNvSpPr txBox="1">
            <a:spLocks/>
          </p:cNvSpPr>
          <p:nvPr/>
        </p:nvSpPr>
        <p:spPr>
          <a:xfrm>
            <a:off x="4768478" y="5741059"/>
            <a:ext cx="1252567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目标商品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25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FAB83-39FA-D74F-8822-D15177D1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1st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Generation: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Deep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Interest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Evolution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Network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(DIEN)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68A5F2-2641-8141-97D1-40BC651D6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3807"/>
            <a:ext cx="7886700" cy="4658406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Architecture:</a:t>
            </a:r>
            <a:endParaRPr kumimoji="1" lang="zh-CN" altLang="en-US" sz="2400" dirty="0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8D40D4E-62B3-F549-8CEC-C5C9F6DA657C}"/>
              </a:ext>
            </a:extLst>
          </p:cNvPr>
          <p:cNvSpPr>
            <a:spLocks noGrp="1"/>
          </p:cNvSpPr>
          <p:nvPr/>
        </p:nvSpPr>
        <p:spPr>
          <a:xfrm>
            <a:off x="429292" y="6103496"/>
            <a:ext cx="5704380" cy="480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0" kern="1200">
                <a:solidFill>
                  <a:srgbClr val="17ABE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G. Zhou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et</a:t>
            </a:r>
            <a:r>
              <a:rPr kumimoji="1" lang="zh-CN" altLang="en-US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al. </a:t>
            </a:r>
            <a:r>
              <a:rPr kumimoji="1" lang="en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Deep Interest Evolution Network for Click-Through Rate Prediction </a:t>
            </a:r>
            <a:r>
              <a:rPr kumimoji="1" lang="en-US" altLang="zh-CN" dirty="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rPr>
              <a:t>. In AAAI ’19, 2019.</a:t>
            </a:r>
            <a:endParaRPr kumimoji="1" lang="zh-CN" altLang="en-US" dirty="0">
              <a:solidFill>
                <a:schemeClr val="tx1"/>
              </a:solidFill>
              <a:latin typeface="Calisto MT" panose="0204060305050503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14A8421-A479-1F46-9B54-8BF0CAB7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2" y="1813687"/>
            <a:ext cx="8499536" cy="392989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E9B9196-7682-EF49-93CF-F6C6FCEE1622}"/>
              </a:ext>
            </a:extLst>
          </p:cNvPr>
          <p:cNvSpPr/>
          <p:nvPr/>
        </p:nvSpPr>
        <p:spPr>
          <a:xfrm>
            <a:off x="1996859" y="4223420"/>
            <a:ext cx="3193697" cy="52894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5215C68C-4EA3-9143-8AC7-D4C4D7CE6035}"/>
              </a:ext>
            </a:extLst>
          </p:cNvPr>
          <p:cNvSpPr txBox="1">
            <a:spLocks/>
          </p:cNvSpPr>
          <p:nvPr/>
        </p:nvSpPr>
        <p:spPr>
          <a:xfrm>
            <a:off x="4997212" y="5741060"/>
            <a:ext cx="1462845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兴趣抽取层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0B251E5-A37D-CF49-A381-FC101E00EB40}"/>
              </a:ext>
            </a:extLst>
          </p:cNvPr>
          <p:cNvSpPr/>
          <p:nvPr/>
        </p:nvSpPr>
        <p:spPr>
          <a:xfrm>
            <a:off x="431401" y="3514792"/>
            <a:ext cx="1399508" cy="174614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占位符 3">
            <a:extLst>
              <a:ext uri="{FF2B5EF4-FFF2-40B4-BE49-F238E27FC236}">
                <a16:creationId xmlns:a16="http://schemas.microsoft.com/office/drawing/2014/main" id="{1C6300EB-0E59-014A-85E1-CD04C87514B8}"/>
              </a:ext>
            </a:extLst>
          </p:cNvPr>
          <p:cNvSpPr txBox="1">
            <a:spLocks/>
          </p:cNvSpPr>
          <p:nvPr/>
        </p:nvSpPr>
        <p:spPr>
          <a:xfrm>
            <a:off x="368064" y="5305157"/>
            <a:ext cx="1462845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辅助</a:t>
            </a:r>
            <a:r>
              <a:rPr lang="en-US" altLang="zh-CN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loss</a:t>
            </a:r>
          </a:p>
        </p:txBody>
      </p:sp>
      <p:cxnSp>
        <p:nvCxnSpPr>
          <p:cNvPr id="14" name="直线箭头连接符 10">
            <a:extLst>
              <a:ext uri="{FF2B5EF4-FFF2-40B4-BE49-F238E27FC236}">
                <a16:creationId xmlns:a16="http://schemas.microsoft.com/office/drawing/2014/main" id="{443646C5-FFE1-3A44-8A5F-61A665E447D0}"/>
              </a:ext>
            </a:extLst>
          </p:cNvPr>
          <p:cNvCxnSpPr>
            <a:cxnSpLocks/>
          </p:cNvCxnSpPr>
          <p:nvPr/>
        </p:nvCxnSpPr>
        <p:spPr>
          <a:xfrm>
            <a:off x="5188448" y="4736388"/>
            <a:ext cx="297952" cy="99121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06A3E8C-4E1D-964F-86F9-D28CD0F36CAC}"/>
              </a:ext>
            </a:extLst>
          </p:cNvPr>
          <p:cNvSpPr/>
          <p:nvPr/>
        </p:nvSpPr>
        <p:spPr>
          <a:xfrm>
            <a:off x="480097" y="1982375"/>
            <a:ext cx="3029310" cy="111014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占位符 3">
            <a:extLst>
              <a:ext uri="{FF2B5EF4-FFF2-40B4-BE49-F238E27FC236}">
                <a16:creationId xmlns:a16="http://schemas.microsoft.com/office/drawing/2014/main" id="{987BDDD4-2570-8648-89AF-F7CFFE49A3C1}"/>
              </a:ext>
            </a:extLst>
          </p:cNvPr>
          <p:cNvSpPr txBox="1">
            <a:spLocks/>
          </p:cNvSpPr>
          <p:nvPr/>
        </p:nvSpPr>
        <p:spPr>
          <a:xfrm>
            <a:off x="2883123" y="1540289"/>
            <a:ext cx="1252567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AUGRU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104D26-2FCB-2E45-884B-233AF96F97F3}"/>
              </a:ext>
            </a:extLst>
          </p:cNvPr>
          <p:cNvSpPr/>
          <p:nvPr/>
        </p:nvSpPr>
        <p:spPr>
          <a:xfrm>
            <a:off x="1994752" y="3475678"/>
            <a:ext cx="3193697" cy="7470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占位符 3">
            <a:extLst>
              <a:ext uri="{FF2B5EF4-FFF2-40B4-BE49-F238E27FC236}">
                <a16:creationId xmlns:a16="http://schemas.microsoft.com/office/drawing/2014/main" id="{540D0102-3543-384F-A080-263A41CE4E33}"/>
              </a:ext>
            </a:extLst>
          </p:cNvPr>
          <p:cNvSpPr txBox="1">
            <a:spLocks/>
          </p:cNvSpPr>
          <p:nvPr/>
        </p:nvSpPr>
        <p:spPr>
          <a:xfrm>
            <a:off x="3691725" y="2019620"/>
            <a:ext cx="1549620" cy="4359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兴趣演化层</a:t>
            </a:r>
            <a:endParaRPr lang="en-US" altLang="zh-CN" sz="1800" b="0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19" name="直线箭头连接符 10">
            <a:extLst>
              <a:ext uri="{FF2B5EF4-FFF2-40B4-BE49-F238E27FC236}">
                <a16:creationId xmlns:a16="http://schemas.microsoft.com/office/drawing/2014/main" id="{DDC763EA-5E92-FA46-B789-81CD0C28B35D}"/>
              </a:ext>
            </a:extLst>
          </p:cNvPr>
          <p:cNvCxnSpPr>
            <a:cxnSpLocks/>
          </p:cNvCxnSpPr>
          <p:nvPr/>
        </p:nvCxnSpPr>
        <p:spPr>
          <a:xfrm flipH="1" flipV="1">
            <a:off x="4190565" y="2455524"/>
            <a:ext cx="1" cy="102015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358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6336</TotalTime>
  <Words>1588</Words>
  <Application>Microsoft Macintosh PowerPoint</Application>
  <PresentationFormat>全屏显示(4:3)</PresentationFormat>
  <Paragraphs>245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阿里巴巴普惠体 B</vt:lpstr>
      <vt:lpstr>阿里巴巴普惠体 L</vt:lpstr>
      <vt:lpstr>阿里巴巴普惠体 R</vt:lpstr>
      <vt:lpstr>等线</vt:lpstr>
      <vt:lpstr>微软雅黑</vt:lpstr>
      <vt:lpstr>Arial</vt:lpstr>
      <vt:lpstr>Calibri</vt:lpstr>
      <vt:lpstr>Calisto MT</vt:lpstr>
      <vt:lpstr>Cambria Math</vt:lpstr>
      <vt:lpstr>Office 主题</vt:lpstr>
      <vt:lpstr>Sequential User Behavior Modeling in CTR Prediction</vt:lpstr>
      <vt:lpstr>Table of Contents</vt:lpstr>
      <vt:lpstr>Sequential User Modeling in CTR Prediction Task</vt:lpstr>
      <vt:lpstr>1st Generation: Deep Interest Network (DIN)</vt:lpstr>
      <vt:lpstr>1st Generation: Deep Interest Network (DIN)</vt:lpstr>
      <vt:lpstr>1st Generation: Deep Interest Network (DIN)</vt:lpstr>
      <vt:lpstr>1st Generation: Deep Interest Network (DIN)</vt:lpstr>
      <vt:lpstr>1st Generation: Deep Interest Evolution Network (DIEN)</vt:lpstr>
      <vt:lpstr>1st Generation: Deep Interest Evolution Network (DIEN)</vt:lpstr>
      <vt:lpstr>1st Generation: Deep Interest Evolution Network (DIEN)</vt:lpstr>
      <vt:lpstr>1st Generation: Deep Interest Evolution Network (DIEN)</vt:lpstr>
      <vt:lpstr>1st Generation: Deep Interest Evolution Network (DIEN)</vt:lpstr>
      <vt:lpstr>1st Generation: Deep Interest Evolution Network (DIEN)</vt:lpstr>
      <vt:lpstr>2nd Generation: Lifelong Sequential Modeling(LSM)</vt:lpstr>
      <vt:lpstr>2nd Generation: Hierarchical Periodic Memory Network (HPMN)</vt:lpstr>
      <vt:lpstr>2nd Generation: Hierarchical Periodic Memory Network (HPMN)</vt:lpstr>
      <vt:lpstr>2nd Generation: Hierarchical Periodic Memory Network (HPMN)</vt:lpstr>
      <vt:lpstr>2nd Generation: User Interest Center (UIC)</vt:lpstr>
      <vt:lpstr>2nd Generation: Multi-Channel User Interest Memory Network (MIMN)</vt:lpstr>
      <vt:lpstr>2nd Generation: Multi-Channel User Interest Memory Network (MIMN)</vt:lpstr>
      <vt:lpstr>Another Way: User Behavior Retrieval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  <vt:lpstr>User Behavior Retrieval for CTR Prediction</vt:lpstr>
    </vt:vector>
  </TitlesOfParts>
  <Company>SJTU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Driven Artificial Intelligence</dc:title>
  <dc:creator>weinan</dc:creator>
  <cp:lastModifiedBy>秦佳锐</cp:lastModifiedBy>
  <cp:revision>570</cp:revision>
  <dcterms:created xsi:type="dcterms:W3CDTF">2017-06-10T12:44:48Z</dcterms:created>
  <dcterms:modified xsi:type="dcterms:W3CDTF">2020-05-21T08:00:37Z</dcterms:modified>
</cp:coreProperties>
</file>